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09" autoAdjust="0"/>
  </p:normalViewPr>
  <p:slideViewPr>
    <p:cSldViewPr>
      <p:cViewPr varScale="1">
        <p:scale>
          <a:sx n="69" d="100"/>
          <a:sy n="69" d="100"/>
        </p:scale>
        <p:origin x="750" y="72"/>
      </p:cViewPr>
      <p:guideLst>
        <p:guide orient="horz" pos="2160"/>
        <p:guide pos="2880"/>
      </p:guideLst>
    </p:cSldViewPr>
  </p:slideViewPr>
  <p:outlineViewPr>
    <p:cViewPr>
      <p:scale>
        <a:sx n="33" d="100"/>
        <a:sy n="33" d="100"/>
      </p:scale>
      <p:origin x="0" y="22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84A49D6-9FEB-417A-8531-82CD499C5FEB}" type="datetimeFigureOut">
              <a:rPr lang="pl-PL" smtClean="0"/>
              <a:pPr/>
              <a:t>19.10.2020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790739-998D-480E-8288-C5A24161A66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A49D6-9FEB-417A-8531-82CD499C5FEB}" type="datetimeFigureOut">
              <a:rPr lang="pl-PL" smtClean="0"/>
              <a:pPr/>
              <a:t>19.10.2020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90739-998D-480E-8288-C5A24161A66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Micha&#322;ek\Downloads\Two%20Steps%20From%20Hell%20Heart%20Of%20Courage%20(%20Extended%20Version)%20%20Free%20Download,%20Borrow,%20and%20Streaming%20%20Internet%20Archive.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Obrońcy Westerplatte</a:t>
            </a:r>
          </a:p>
        </p:txBody>
      </p:sp>
      <p:sp>
        <p:nvSpPr>
          <p:cNvPr id="3" name="Podtytuł 2"/>
          <p:cNvSpPr>
            <a:spLocks noGrp="1"/>
          </p:cNvSpPr>
          <p:nvPr>
            <p:ph type="subTitle" idx="1"/>
          </p:nvPr>
        </p:nvSpPr>
        <p:spPr/>
        <p:txBody>
          <a:bodyPr/>
          <a:lstStyle/>
          <a:p>
            <a:endParaRPr lang="pl-PL"/>
          </a:p>
        </p:txBody>
      </p:sp>
      <p:pic>
        <p:nvPicPr>
          <p:cNvPr id="5" name="Two Steps From Hell Heart Of Courage ( Extended Version)  Free Download, Borrow, and Streaming  Internet Archive.mp3">
            <a:hlinkClick r:id="" action="ppaction://media"/>
          </p:cNvPr>
          <p:cNvPicPr>
            <a:picLocks noRot="1" noChangeAspect="1"/>
          </p:cNvPicPr>
          <p:nvPr>
            <a:audioFile r:link="rId1"/>
          </p:nvPr>
        </p:nvPicPr>
        <p:blipFill>
          <a:blip r:embed="rId4" cstate="print"/>
          <a:stretch>
            <a:fillRect/>
          </a:stretch>
        </p:blipFill>
        <p:spPr>
          <a:xfrm>
            <a:off x="10332640" y="4581128"/>
            <a:ext cx="304800" cy="304800"/>
          </a:xfrm>
          <a:prstGeom prst="rect">
            <a:avLst/>
          </a:prstGeom>
          <a:ln>
            <a:noFill/>
          </a:ln>
          <a:effectLst>
            <a:softEdge rad="112500"/>
          </a:effec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3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96000"/>
            <a:lum/>
          </a:blip>
          <a:srcRect/>
          <a:stretch>
            <a:fillRect l="-25000" r="-25000"/>
          </a:stretch>
        </a:blipFill>
        <a:effectLst/>
      </p:bgPr>
    </p:bg>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endParaRPr lang="pl-PL" dirty="0"/>
          </a:p>
        </p:txBody>
      </p:sp>
      <p:sp>
        <p:nvSpPr>
          <p:cNvPr id="8" name="Symbol zastępczy zawartości 7"/>
          <p:cNvSpPr>
            <a:spLocks noGrp="1"/>
          </p:cNvSpPr>
          <p:nvPr>
            <p:ph idx="1"/>
          </p:nvPr>
        </p:nvSpPr>
        <p:spPr/>
        <p:txBody>
          <a:bodyPr>
            <a:normAutofit lnSpcReduction="10000"/>
          </a:bodyPr>
          <a:lstStyle/>
          <a:p>
            <a:r>
              <a:rPr lang="pl-PL" dirty="0"/>
              <a:t>Pomimo ogromnej przewagi liczebnej Polscy żołnierze bronili się zaciekle, aż przez 7 dni.</a:t>
            </a:r>
          </a:p>
          <a:p>
            <a:r>
              <a:rPr lang="pl-PL" dirty="0"/>
              <a:t>Sami Niemcy byli potem zaskoczeni.</a:t>
            </a:r>
          </a:p>
          <a:p>
            <a:r>
              <a:rPr lang="pl-PL" dirty="0"/>
              <a:t>Zaraz obok bitwy pod Wizną była to druga bitwa dobrze okazująca Polski honor oraz ducha Walki.</a:t>
            </a:r>
          </a:p>
          <a:p>
            <a:r>
              <a:rPr lang="pl-PL" dirty="0"/>
              <a:t>Nasza szkoła ma zaszczyt nosić tytuł tych dzielnych meżów, dzięki, którym mówimy teraz po POLSKU. Dziękujemy!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p:txBody>
          <a:bodyPr>
            <a:normAutofit fontScale="90000"/>
          </a:bodyPr>
          <a:lstStyle/>
          <a:p>
            <a:r>
              <a:rPr lang="pl-PL" dirty="0"/>
              <a:t>Co rok pamiętamy o Patronie Szkoły</a:t>
            </a:r>
          </a:p>
        </p:txBody>
      </p:sp>
      <p:pic>
        <p:nvPicPr>
          <p:cNvPr id="9" name="Symbol zastępczy zawartości 8" descr="unnamed (4).jpg"/>
          <p:cNvPicPr>
            <a:picLocks noGrp="1" noChangeAspect="1"/>
          </p:cNvPicPr>
          <p:nvPr>
            <p:ph sz="half" idx="1"/>
          </p:nvPr>
        </p:nvPicPr>
        <p:blipFill>
          <a:blip r:embed="rId3" cstate="print"/>
          <a:stretch>
            <a:fillRect/>
          </a:stretch>
        </p:blipFill>
        <p:spPr>
          <a:xfrm>
            <a:off x="1047750" y="2434431"/>
            <a:ext cx="2857500" cy="2857500"/>
          </a:xfrm>
        </p:spPr>
      </p:pic>
      <p:pic>
        <p:nvPicPr>
          <p:cNvPr id="10" name="Symbol zastępczy zawartości 9" descr="unnamed (3).jpg"/>
          <p:cNvPicPr>
            <a:picLocks noGrp="1" noChangeAspect="1"/>
          </p:cNvPicPr>
          <p:nvPr>
            <p:ph sz="half" idx="2"/>
          </p:nvPr>
        </p:nvPicPr>
        <p:blipFill>
          <a:blip r:embed="rId4" cstate="print"/>
          <a:stretch>
            <a:fillRect/>
          </a:stretch>
        </p:blipFill>
        <p:spPr>
          <a:xfrm>
            <a:off x="5238750" y="2434431"/>
            <a:ext cx="2857500" cy="28575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8000"/>
            <a:lum/>
          </a:blip>
          <a:srcRect/>
          <a:stretch>
            <a:fillRect t="-25000" b="-2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ctr">
              <a:buFont typeface="Wingdings" pitchFamily="2" charset="2"/>
              <a:buChar char="§"/>
            </a:pPr>
            <a:r>
              <a:rPr lang="pl-PL" dirty="0"/>
              <a:t>Przygotował Michał Bastrzyk VIII 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Opis</a:t>
            </a:r>
          </a:p>
        </p:txBody>
      </p:sp>
      <p:sp>
        <p:nvSpPr>
          <p:cNvPr id="3" name="Symbol zastępczy zawartości 2"/>
          <p:cNvSpPr>
            <a:spLocks noGrp="1"/>
          </p:cNvSpPr>
          <p:nvPr>
            <p:ph idx="1"/>
          </p:nvPr>
        </p:nvSpPr>
        <p:spPr/>
        <p:txBody>
          <a:bodyPr>
            <a:normAutofit lnSpcReduction="10000"/>
          </a:bodyPr>
          <a:lstStyle/>
          <a:p>
            <a:r>
              <a:rPr lang="pl-PL" b="1" dirty="0"/>
              <a:t>Obrona Westerplatte</a:t>
            </a:r>
            <a:r>
              <a:rPr lang="pl-PL" dirty="0"/>
              <a:t> – obrona Wojskowej Składnicy Tranzytowej przez garnizon Wojska Polskiego na półwyspie Westerplatte, w czasie kampanii wrześniowej w dniach 1–7 września 1939 roku. Była to pierwsza bitwa II wojny światowej, jednak za pierwszy akt zbrojnej agresji Niemiec przeciwko Polsce uważa się wcześniejsze o kilkanaście minut bombardowanie Wielunia, skierowane przeciwko ludności cywilnej</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Początek Bitwy</a:t>
            </a:r>
          </a:p>
        </p:txBody>
      </p:sp>
      <p:sp>
        <p:nvSpPr>
          <p:cNvPr id="3" name="Symbol zastępczy zawartości 2"/>
          <p:cNvSpPr>
            <a:spLocks noGrp="1"/>
          </p:cNvSpPr>
          <p:nvPr>
            <p:ph idx="1"/>
          </p:nvPr>
        </p:nvSpPr>
        <p:spPr/>
        <p:txBody>
          <a:bodyPr>
            <a:normAutofit fontScale="92500" lnSpcReduction="10000"/>
          </a:bodyPr>
          <a:lstStyle/>
          <a:p>
            <a:r>
              <a:rPr lang="pl-PL" dirty="0"/>
              <a:t>Był pierwszy Września 1939 roku.O godzinie 4:45 nad ranem, niemiecki pancernik Schleswig-Holstein otworzył ogień w stronę wybrzeża.</a:t>
            </a:r>
          </a:p>
          <a:p>
            <a:r>
              <a:rPr lang="pl-PL" dirty="0"/>
              <a:t>Pierwszym celem Nazistów, było zajęcie placówki PROM, lecz Polacy wytoczyli działa o kalibrze 75mm i zniszczyli, kilka niemieckich oddziałów. </a:t>
            </a:r>
          </a:p>
          <a:p>
            <a:r>
              <a:rPr lang="pl-PL" dirty="0"/>
              <a:t>Polacy odparli ataki, a Niemcy zaczęli się wycofywać po około 90min walk. O godzinie 4:50 komendant Henryk Sucharski zameldował dowództwu o wszystkim, co się wydarzyło.</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l="-36000" r="-3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Ciąg dalszy</a:t>
            </a:r>
          </a:p>
        </p:txBody>
      </p:sp>
      <p:sp>
        <p:nvSpPr>
          <p:cNvPr id="4" name="Symbol zastępczy tekstu 3"/>
          <p:cNvSpPr>
            <a:spLocks noGrp="1"/>
          </p:cNvSpPr>
          <p:nvPr>
            <p:ph type="body" idx="1"/>
          </p:nvPr>
        </p:nvSpPr>
        <p:spPr/>
        <p:txBody>
          <a:bodyPr/>
          <a:lstStyle/>
          <a:p>
            <a:r>
              <a:rPr lang="pl-PL" dirty="0"/>
              <a:t>Druga faza ataku</a:t>
            </a:r>
          </a:p>
        </p:txBody>
      </p:sp>
      <p:sp>
        <p:nvSpPr>
          <p:cNvPr id="5" name="Symbol zastępczy zawartości 4"/>
          <p:cNvSpPr>
            <a:spLocks noGrp="1"/>
          </p:cNvSpPr>
          <p:nvPr>
            <p:ph sz="half" idx="2"/>
          </p:nvPr>
        </p:nvSpPr>
        <p:spPr/>
        <p:txBody>
          <a:bodyPr>
            <a:normAutofit fontScale="55000" lnSpcReduction="20000"/>
          </a:bodyPr>
          <a:lstStyle/>
          <a:p>
            <a:r>
              <a:rPr lang="pl-PL" dirty="0"/>
              <a:t>Po fiasku pierwszego natarcia Niemcy przygotowywali się do drugiego. Nawała ogniowa "Schleswiga-Holsteina" była jednak tym razem dłuższa. Skierowana ona była w kierunku placówki "Prom", która zadała największe straty Niemcom podczas pierwszego natarcia. Podczas drugiego ataku przetrzebioną kompanię szturmową Kriegsmarine wsparł pluton z formacji SS-"Heimwehr Danzig" uderzający od strony plaży. Podczas gdy Niemcy zbliżali się do "Promu", por. Leon Pająk rozkazał otworzyć ogień moździerzom rozlokowanym koło koszar. Ich celny ogień rozproszył i odrzucił napastników. W tym samym czasie "Schleswig-Holstein" znowu otworzył ogień, jeden z odłamków jego pocisków ciężko zranił por. Pająka, który zdał dowództwo chor. Janowi Gryczmanowi. Inne pociski "Schleswiga-Holsteina" ciężko uszkodziły polską siedemdziesiątkę piątkę, przewracając ją i rozbijając przyrządy celownicze. Od tego momentu niemieckie karabiny maszynowe zza kanału portowego mogły bez problemów ostrzeliwać Westerplatte</a:t>
            </a:r>
          </a:p>
          <a:p>
            <a:endParaRPr lang="pl-PL" dirty="0"/>
          </a:p>
        </p:txBody>
      </p:sp>
      <p:sp>
        <p:nvSpPr>
          <p:cNvPr id="6" name="Symbol zastępczy tekstu 5"/>
          <p:cNvSpPr>
            <a:spLocks noGrp="1"/>
          </p:cNvSpPr>
          <p:nvPr>
            <p:ph type="body" sz="quarter" idx="3"/>
          </p:nvPr>
        </p:nvSpPr>
        <p:spPr/>
        <p:txBody>
          <a:bodyPr>
            <a:normAutofit fontScale="92500" lnSpcReduction="20000"/>
          </a:bodyPr>
          <a:lstStyle/>
          <a:p>
            <a:r>
              <a:rPr lang="pl-PL" dirty="0"/>
              <a:t>Pancernik Schlezwig-Holstein ostrzeliwujący wybrzeże </a:t>
            </a:r>
          </a:p>
        </p:txBody>
      </p:sp>
      <p:pic>
        <p:nvPicPr>
          <p:cNvPr id="8" name="Symbol zastępczy zawartości 7" descr="łódka.jpg"/>
          <p:cNvPicPr>
            <a:picLocks noGrp="1" noChangeAspect="1"/>
          </p:cNvPicPr>
          <p:nvPr>
            <p:ph sz="quarter" idx="4"/>
          </p:nvPr>
        </p:nvPicPr>
        <p:blipFill>
          <a:blip r:embed="rId3" cstate="print"/>
          <a:stretch>
            <a:fillRect/>
          </a:stretch>
        </p:blipFill>
        <p:spPr>
          <a:xfrm>
            <a:off x="4645025" y="2972189"/>
            <a:ext cx="4041775" cy="235665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Dowódcy </a:t>
            </a:r>
          </a:p>
        </p:txBody>
      </p:sp>
      <p:sp>
        <p:nvSpPr>
          <p:cNvPr id="3" name="Symbol zastępczy tekstu 2"/>
          <p:cNvSpPr>
            <a:spLocks noGrp="1"/>
          </p:cNvSpPr>
          <p:nvPr>
            <p:ph type="body" idx="1"/>
          </p:nvPr>
        </p:nvSpPr>
        <p:spPr/>
        <p:txBody>
          <a:bodyPr/>
          <a:lstStyle/>
          <a:p>
            <a:r>
              <a:rPr lang="pl-PL" dirty="0"/>
              <a:t>Mjr Henryk Sucharski</a:t>
            </a:r>
          </a:p>
        </p:txBody>
      </p:sp>
      <p:pic>
        <p:nvPicPr>
          <p:cNvPr id="7" name="Symbol zastępczy zawartości 6" descr="henio.jpg"/>
          <p:cNvPicPr>
            <a:picLocks noGrp="1" noChangeAspect="1"/>
          </p:cNvPicPr>
          <p:nvPr>
            <p:ph sz="half" idx="2"/>
          </p:nvPr>
        </p:nvPicPr>
        <p:blipFill>
          <a:blip r:embed="rId3" cstate="print"/>
          <a:stretch>
            <a:fillRect/>
          </a:stretch>
        </p:blipFill>
        <p:spPr>
          <a:xfrm>
            <a:off x="539552" y="2276872"/>
            <a:ext cx="2668287" cy="3951288"/>
          </a:xfrm>
        </p:spPr>
      </p:pic>
      <p:sp>
        <p:nvSpPr>
          <p:cNvPr id="5" name="Symbol zastępczy tekstu 4"/>
          <p:cNvSpPr>
            <a:spLocks noGrp="1"/>
          </p:cNvSpPr>
          <p:nvPr>
            <p:ph type="body" sz="quarter" idx="3"/>
          </p:nvPr>
        </p:nvSpPr>
        <p:spPr/>
        <p:txBody>
          <a:bodyPr/>
          <a:lstStyle/>
          <a:p>
            <a:r>
              <a:rPr lang="pl-PL" dirty="0"/>
              <a:t>Kpt Franciszek Dąbrowski</a:t>
            </a:r>
          </a:p>
        </p:txBody>
      </p:sp>
      <p:pic>
        <p:nvPicPr>
          <p:cNvPr id="8" name="Symbol zastępczy zawartości 7" descr="Franciszek-Dąbrowski...jpg"/>
          <p:cNvPicPr>
            <a:picLocks noGrp="1" noChangeAspect="1"/>
          </p:cNvPicPr>
          <p:nvPr>
            <p:ph sz="quarter" idx="4"/>
          </p:nvPr>
        </p:nvPicPr>
        <p:blipFill>
          <a:blip r:embed="rId4" cstate="print"/>
          <a:stretch>
            <a:fillRect/>
          </a:stretch>
        </p:blipFill>
        <p:spPr>
          <a:xfrm>
            <a:off x="4788024" y="2204864"/>
            <a:ext cx="2563947" cy="395128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33000" b="-4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Ciąg dalszy</a:t>
            </a:r>
          </a:p>
        </p:txBody>
      </p:sp>
      <p:sp>
        <p:nvSpPr>
          <p:cNvPr id="3" name="Symbol zastępczy tekstu 2"/>
          <p:cNvSpPr>
            <a:spLocks noGrp="1"/>
          </p:cNvSpPr>
          <p:nvPr>
            <p:ph type="body" idx="1"/>
          </p:nvPr>
        </p:nvSpPr>
        <p:spPr/>
        <p:txBody>
          <a:bodyPr anchor="ctr"/>
          <a:lstStyle/>
          <a:p>
            <a:pPr algn="ctr"/>
            <a:r>
              <a:rPr lang="pl-PL" dirty="0"/>
              <a:t>Pod koniec dnia</a:t>
            </a:r>
          </a:p>
        </p:txBody>
      </p:sp>
      <p:sp>
        <p:nvSpPr>
          <p:cNvPr id="4" name="Symbol zastępczy zawartości 3"/>
          <p:cNvSpPr>
            <a:spLocks noGrp="1"/>
          </p:cNvSpPr>
          <p:nvPr>
            <p:ph sz="half" idx="2"/>
          </p:nvPr>
        </p:nvSpPr>
        <p:spPr/>
        <p:txBody>
          <a:bodyPr>
            <a:normAutofit fontScale="55000" lnSpcReduction="20000"/>
          </a:bodyPr>
          <a:lstStyle/>
          <a:p>
            <a:r>
              <a:rPr lang="pl-PL" dirty="0"/>
              <a:t>Ponownie ruszyła niemiecka piechota. Chor. Gryczmanowi nie udało się jednak jej powstrzymać i rozkazał swoim ludziom wycofać się do wartowni nr 1. Niemcy także zbliżyli się do tej reduty, ale wycofali się pod celnym ogniem polskich kaemów. Oprócz "jedynki" strzelały do nich także wartownie nr 2 i 5. W tym samym czasie załoga placówki "Fort" odpierała ataki esesmanów. Ok. godz. 12:30 drugi szturm ostatecznie załamał się.</a:t>
            </a:r>
          </a:p>
          <a:p>
            <a:r>
              <a:rPr lang="pl-PL" dirty="0"/>
              <a:t>Po porażkach natarć przeprowadzonych 1 września zaskoczeni twardym oporem Polaków Niemcy na razie zaniechali ataków na Westerplatte, co jednak nie oznaczało, że zostawili obrońców w spokoju. Do końca dnia nękał ich cały czas ogień "Schleswiga-Holsteina", baterii artylerii i moździerzy oraz działek i karabinów maszynowych, a patrole niemieckie starały się odnaleźć słabe punkty polskiej obrony, co zmuszało załogi wartowni i placówek do bezustannego bycia czujnym i przygotowanym na kolejne ataki.</a:t>
            </a:r>
          </a:p>
          <a:p>
            <a:r>
              <a:rPr lang="pl-PL" dirty="0"/>
              <a:t>Straty niemieckie tego dnia to 20 zabitych oraz 140 rannych żołnierzy. Po stronie polskiej było czterech zabitych i 10 rannych, w tym trzech ciężko.</a:t>
            </a:r>
          </a:p>
          <a:p>
            <a:endParaRPr lang="pl-PL" dirty="0"/>
          </a:p>
        </p:txBody>
      </p:sp>
      <p:sp>
        <p:nvSpPr>
          <p:cNvPr id="5" name="Symbol zastępczy tekstu 4"/>
          <p:cNvSpPr>
            <a:spLocks noGrp="1"/>
          </p:cNvSpPr>
          <p:nvPr>
            <p:ph type="body" sz="quarter" idx="3"/>
          </p:nvPr>
        </p:nvSpPr>
        <p:spPr/>
        <p:txBody>
          <a:bodyPr anchor="ctr"/>
          <a:lstStyle/>
          <a:p>
            <a:pPr algn="ctr"/>
            <a:r>
              <a:rPr lang="pl-PL" dirty="0"/>
              <a:t>Placówka ,,FORT’’</a:t>
            </a:r>
          </a:p>
        </p:txBody>
      </p:sp>
      <p:pic>
        <p:nvPicPr>
          <p:cNvPr id="7" name="Symbol zastępczy zawartości 6" descr="Placowka_Fort_Gdansk_7144803.jpg"/>
          <p:cNvPicPr>
            <a:picLocks noGrp="1" noChangeAspect="1"/>
          </p:cNvPicPr>
          <p:nvPr>
            <p:ph sz="quarter" idx="4"/>
          </p:nvPr>
        </p:nvPicPr>
        <p:blipFill>
          <a:blip r:embed="rId3" cstate="print"/>
          <a:stretch>
            <a:fillRect/>
          </a:stretch>
        </p:blipFill>
        <p:spPr>
          <a:xfrm>
            <a:off x="4837112" y="2931319"/>
            <a:ext cx="3657600" cy="2438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1000"/>
            <a:lum/>
          </a:blip>
          <a:srcRect/>
          <a:stretch>
            <a:fillRect l="-25000" r="-25000"/>
          </a:stretch>
        </a:blipFill>
        <a:effectLst/>
      </p:bgPr>
    </p:bg>
    <p:spTree>
      <p:nvGrpSpPr>
        <p:cNvPr id="1" name=""/>
        <p:cNvGrpSpPr/>
        <p:nvPr/>
      </p:nvGrpSpPr>
      <p:grpSpPr>
        <a:xfrm>
          <a:off x="0" y="0"/>
          <a:ext cx="0" cy="0"/>
          <a:chOff x="0" y="0"/>
          <a:chExt cx="0" cy="0"/>
        </a:xfrm>
      </p:grpSpPr>
      <p:sp>
        <p:nvSpPr>
          <p:cNvPr id="9" name="Tytuł 8"/>
          <p:cNvSpPr>
            <a:spLocks noGrp="1"/>
          </p:cNvSpPr>
          <p:nvPr>
            <p:ph type="title"/>
          </p:nvPr>
        </p:nvSpPr>
        <p:spPr>
          <a:xfrm>
            <a:off x="457200" y="260648"/>
            <a:ext cx="8229600" cy="792088"/>
          </a:xfrm>
        </p:spPr>
        <p:txBody>
          <a:bodyPr anchor="b">
            <a:normAutofit/>
          </a:bodyPr>
          <a:lstStyle/>
          <a:p>
            <a:r>
              <a:rPr lang="pl-PL" dirty="0"/>
              <a:t>Walki w dniach 2-7 Września</a:t>
            </a:r>
          </a:p>
        </p:txBody>
      </p:sp>
      <p:sp>
        <p:nvSpPr>
          <p:cNvPr id="10" name="Symbol zastępczy zawartości 9"/>
          <p:cNvSpPr>
            <a:spLocks noGrp="1"/>
          </p:cNvSpPr>
          <p:nvPr>
            <p:ph idx="1"/>
          </p:nvPr>
        </p:nvSpPr>
        <p:spPr>
          <a:xfrm>
            <a:off x="457200" y="1600200"/>
            <a:ext cx="8229600" cy="4853136"/>
          </a:xfrm>
        </p:spPr>
        <p:txBody>
          <a:bodyPr>
            <a:normAutofit fontScale="32500" lnSpcReduction="20000"/>
          </a:bodyPr>
          <a:lstStyle/>
          <a:p>
            <a:r>
              <a:rPr lang="pl-PL" sz="5200" dirty="0"/>
              <a:t>Hitlerowi i miejscowemu gauleiterowi Forsterowi zależało na jak najszybszym zdobyciu Westerplatte, aby nie psuć uroczystości z okazji włączenia Gdańska do Rzeszy. Z tego powodu niemieckie dowództwo zamierzało złamać morale Polaków.</a:t>
            </a:r>
          </a:p>
          <a:p>
            <a:r>
              <a:rPr lang="pl-PL" sz="5200" dirty="0"/>
              <a:t>Od 2 września Niemcy ograniczyli się do prowadzenia ataków rozpoznawczych, mających na celu wybadanie obrony polskiej. Jeszcze tego samego dnia przed godz. 18:00 nadleciały bombowce nurkujące Ju 87 Stuka (w sumie w nalocie wzięło udział blisko 60 samolotów tego typu). Po nadleceniu nad teren Westerplatte rozpoczęły one zrzucać bomby. Trafiona została wartownia nr 5, pod którą śmierć poniosło co najmniej sześciu obrońców. Ciężko uszkodzone zostały także koszary, gdzie bomby zniszczyły kuchnię i radiostację, zniszczone zostały wszystkie moździerze i przerwana łączność telefoniczna. Nalot trwał łącznie 40 minut.</a:t>
            </a:r>
          </a:p>
          <a:p>
            <a:r>
              <a:rPr lang="pl-PL" sz="5200" dirty="0"/>
              <a:t>W kolejnych dniach walk o Westerplatte coraz bardziej wyczerpani Polacy trwali na stanowiskach (z braku ludzi nie było możliwości zluzowania obsad wartowni i placówek), odpierając niemieckie natarcia oraz znosząc ostrzał artyleryjski. Morale załogi na krótko poprawiła wiadomość o tym, iż Wielka Brytania i Francja wypowiedziały wojnę III Rzeszy. Jednak pomoc, zarówno ze strony państw Europy Zachodniej, jak i Armii "Pomorze", nie nadchodziła i słabła nadzieja, że w ogóle nadejdzie.</a:t>
            </a:r>
          </a:p>
          <a:p>
            <a:r>
              <a:rPr lang="pl-PL" sz="5200" dirty="0"/>
              <a:t>Tymczasem Niemcy przygotowywali się do generalnego szturmu. 4 września do ostrzeliwania Westerplatte przystąpiły dwa torpedowce Kriegsmarine (T-196 oraz T-963). Niemcy ściągnęli także kompanię pionierów wyposażoną m.in. w miotacze ognia, a także ciężkie moździerze kal. 211 mm</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stretch>
            <a:fillRect l="-14000" r="-1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Ciąg dalszy</a:t>
            </a:r>
          </a:p>
        </p:txBody>
      </p:sp>
      <p:sp>
        <p:nvSpPr>
          <p:cNvPr id="3" name="Symbol zastępczy zawartości 2"/>
          <p:cNvSpPr>
            <a:spLocks noGrp="1"/>
          </p:cNvSpPr>
          <p:nvPr>
            <p:ph idx="1"/>
          </p:nvPr>
        </p:nvSpPr>
        <p:spPr>
          <a:xfrm>
            <a:off x="539552" y="1600201"/>
            <a:ext cx="8147248" cy="4493096"/>
          </a:xfrm>
        </p:spPr>
        <p:txBody>
          <a:bodyPr>
            <a:normAutofit fontScale="55000" lnSpcReduction="20000"/>
          </a:bodyPr>
          <a:lstStyle/>
          <a:p>
            <a:r>
              <a:rPr lang="pl-PL" dirty="0"/>
              <a:t>Obrona Westerplatte miała także, o czym rzadko się wspomina w historiografii, również wymiar żołnierskiego dramatu. Mjr Sucharski bowiem, po odparciu pierwszych ataków i propagandowym zademonstrowaniu polskich praw do Gdańska, z powodu braku jakichkolwiek nadziei na odsiecz, chciał zakończyć nierówny bój. Mjr Sucharski całkowicie popadł w załamanie nerwowe, kiedy Luftwaffe przeprowadziła nalot na Westerplatte w dniu 2 września w celu złamania morale Polaków. Niewiele brakowało, aby Niemcy osiągnęli wtedy swój cel. Ten trwający 40 minut nalot poważnie nadszarpnął psychikę obrońców. Niektórzy żołnierze porzucili wtedy stanowiska i uciekli, chroniąc się w koszarach. Roztrzęsiony mjr Sucharski nakazał wywiesić białą flagę na znak kapitulacji. Kryzys zażegnał jego energiczny zastępca kpt. Franciszek Dąbrowski – zwolennik kontynuowania obrony do wyczerpania wszelkich możliwości oporu. Rozkazał zdjąć flagę i odizolować mjr Sucharskiego do czasu, aż dojdzie do siebie. Dąbrowski przejął dowództwo nad obroną, choć aby uniknąć niepotrzebnego fermentu w szeregach, utrzymywano to w tajemnicy. Prawdopodobnie kilku żołnierzy odmówiło powrotu na pozycje obronne i zostało zastrzelonych za niesubordynację (Niemcy odnaleźli po kapitulacji groby niezidentyfikowanych obrońców). Przeciwnik nie wykorzystał jednak momentu załamania i nie przeprowadził natarcia tuż po nalocie, które mogłoby się zakończyć upadkiem polskiej placówki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Statystyki</a:t>
            </a:r>
          </a:p>
        </p:txBody>
      </p:sp>
      <p:sp>
        <p:nvSpPr>
          <p:cNvPr id="4" name="Symbol zastępczy tekstu 3"/>
          <p:cNvSpPr>
            <a:spLocks noGrp="1"/>
          </p:cNvSpPr>
          <p:nvPr>
            <p:ph type="body" idx="1"/>
          </p:nvPr>
        </p:nvSpPr>
        <p:spPr/>
        <p:txBody>
          <a:bodyPr/>
          <a:lstStyle/>
          <a:p>
            <a:pPr algn="ctr"/>
            <a:r>
              <a:rPr lang="pl-PL" dirty="0"/>
              <a:t>II Rzeczpospolita</a:t>
            </a:r>
          </a:p>
        </p:txBody>
      </p:sp>
      <p:sp>
        <p:nvSpPr>
          <p:cNvPr id="5" name="Symbol zastępczy zawartości 4"/>
          <p:cNvSpPr>
            <a:spLocks noGrp="1"/>
          </p:cNvSpPr>
          <p:nvPr>
            <p:ph sz="half" idx="2"/>
          </p:nvPr>
        </p:nvSpPr>
        <p:spPr/>
        <p:txBody>
          <a:bodyPr/>
          <a:lstStyle/>
          <a:p>
            <a:r>
              <a:rPr lang="pl-PL" dirty="0">
                <a:solidFill>
                  <a:schemeClr val="bg2"/>
                </a:solidFill>
              </a:rPr>
              <a:t>Dowódcy: mjr Henryk Sucharski oraz kpt. Franciszek Dąbrowski.</a:t>
            </a:r>
          </a:p>
          <a:p>
            <a:r>
              <a:rPr lang="pl-PL" dirty="0">
                <a:solidFill>
                  <a:schemeClr val="bg2"/>
                </a:solidFill>
              </a:rPr>
              <a:t>Siły:</a:t>
            </a:r>
          </a:p>
          <a:p>
            <a:r>
              <a:rPr lang="pl-PL" dirty="0">
                <a:solidFill>
                  <a:schemeClr val="bg2"/>
                </a:solidFill>
              </a:rPr>
              <a:t>205-225 ludzi</a:t>
            </a:r>
          </a:p>
          <a:p>
            <a:r>
              <a:rPr lang="pl-PL" dirty="0">
                <a:solidFill>
                  <a:schemeClr val="bg2"/>
                </a:solidFill>
              </a:rPr>
              <a:t>Straty:</a:t>
            </a:r>
          </a:p>
          <a:p>
            <a:r>
              <a:rPr lang="pl-PL" dirty="0">
                <a:solidFill>
                  <a:schemeClr val="bg2"/>
                </a:solidFill>
              </a:rPr>
              <a:t>15 zabitych i ok. 50 rannych, pozostali przy życiu wzięci do niewoli</a:t>
            </a:r>
          </a:p>
        </p:txBody>
      </p:sp>
      <p:sp>
        <p:nvSpPr>
          <p:cNvPr id="6" name="Symbol zastępczy tekstu 5"/>
          <p:cNvSpPr>
            <a:spLocks noGrp="1"/>
          </p:cNvSpPr>
          <p:nvPr>
            <p:ph type="body" sz="quarter" idx="3"/>
          </p:nvPr>
        </p:nvSpPr>
        <p:spPr/>
        <p:txBody>
          <a:bodyPr/>
          <a:lstStyle/>
          <a:p>
            <a:pPr algn="ctr"/>
            <a:r>
              <a:rPr lang="pl-PL" dirty="0"/>
              <a:t>III Rzesza Niemiecka</a:t>
            </a:r>
          </a:p>
        </p:txBody>
      </p:sp>
      <p:sp>
        <p:nvSpPr>
          <p:cNvPr id="7" name="Symbol zastępczy zawartości 6"/>
          <p:cNvSpPr>
            <a:spLocks noGrp="1"/>
          </p:cNvSpPr>
          <p:nvPr>
            <p:ph sz="quarter" idx="4"/>
          </p:nvPr>
        </p:nvSpPr>
        <p:spPr/>
        <p:txBody>
          <a:bodyPr/>
          <a:lstStyle/>
          <a:p>
            <a:r>
              <a:rPr lang="pl-PL" dirty="0">
                <a:solidFill>
                  <a:schemeClr val="bg1"/>
                </a:solidFill>
              </a:rPr>
              <a:t>Dowódcy: Friedrich Eberhardt oraz Gustav Kleikamp</a:t>
            </a:r>
          </a:p>
          <a:p>
            <a:r>
              <a:rPr lang="pl-PL" dirty="0">
                <a:solidFill>
                  <a:schemeClr val="bg1"/>
                </a:solidFill>
              </a:rPr>
              <a:t>Siły:</a:t>
            </a:r>
          </a:p>
          <a:p>
            <a:r>
              <a:rPr lang="pl-PL" dirty="0">
                <a:solidFill>
                  <a:schemeClr val="bg1"/>
                </a:solidFill>
              </a:rPr>
              <a:t>ok. 4000 (w tym ok. 2250 z formacji lądowych)</a:t>
            </a:r>
          </a:p>
          <a:p>
            <a:r>
              <a:rPr lang="pl-PL" dirty="0">
                <a:solidFill>
                  <a:schemeClr val="bg1"/>
                </a:solidFill>
              </a:rPr>
              <a:t>Straty:</a:t>
            </a:r>
          </a:p>
          <a:p>
            <a:r>
              <a:rPr lang="pl-PL" dirty="0">
                <a:solidFill>
                  <a:schemeClr val="bg1"/>
                </a:solidFill>
              </a:rPr>
              <a:t>50–400 zabitych i rannych</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1101</Words>
  <Application>Microsoft Office PowerPoint</Application>
  <PresentationFormat>Pokaz na ekranie (4:3)</PresentationFormat>
  <Paragraphs>46</Paragraphs>
  <Slides>12</Slides>
  <Notes>0</Notes>
  <HiddenSlides>0</HiddenSlides>
  <MMClips>1</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Arial</vt:lpstr>
      <vt:lpstr>Calibri</vt:lpstr>
      <vt:lpstr>Wingdings</vt:lpstr>
      <vt:lpstr>Motyw pakietu Office</vt:lpstr>
      <vt:lpstr>Obrońcy Westerplatte</vt:lpstr>
      <vt:lpstr>Opis</vt:lpstr>
      <vt:lpstr>Początek Bitwy</vt:lpstr>
      <vt:lpstr>Ciąg dalszy</vt:lpstr>
      <vt:lpstr>Dowódcy </vt:lpstr>
      <vt:lpstr>Ciąg dalszy</vt:lpstr>
      <vt:lpstr>Walki w dniach 2-7 Września</vt:lpstr>
      <vt:lpstr>Ciąg dalszy</vt:lpstr>
      <vt:lpstr>Statystyki</vt:lpstr>
      <vt:lpstr>Prezentacja programu PowerPoint</vt:lpstr>
      <vt:lpstr>Co rok pamiętamy o Patronie Szkoły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Obrońcy Westerplatte</dc:title>
  <dc:creator>Michałek</dc:creator>
  <cp:lastModifiedBy>Monika ślusarczyk</cp:lastModifiedBy>
  <cp:revision>18</cp:revision>
  <dcterms:created xsi:type="dcterms:W3CDTF">2020-09-16T13:48:35Z</dcterms:created>
  <dcterms:modified xsi:type="dcterms:W3CDTF">2020-10-19T11:43:58Z</dcterms:modified>
</cp:coreProperties>
</file>